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3" r:id="rId3"/>
    <p:sldId id="270" r:id="rId4"/>
    <p:sldId id="257" r:id="rId5"/>
    <p:sldId id="266" r:id="rId6"/>
    <p:sldId id="263" r:id="rId7"/>
    <p:sldId id="265" r:id="rId8"/>
    <p:sldId id="259" r:id="rId9"/>
    <p:sldId id="262" r:id="rId10"/>
    <p:sldId id="267" r:id="rId11"/>
    <p:sldId id="258" r:id="rId12"/>
    <p:sldId id="269" r:id="rId13"/>
    <p:sldId id="271" r:id="rId14"/>
    <p:sldId id="260" r:id="rId15"/>
    <p:sldId id="272" r:id="rId16"/>
    <p:sldId id="268" r:id="rId17"/>
    <p:sldId id="274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4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-1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29.08.2019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878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29.08.2019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1784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29.08.2019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64236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29.08.2019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029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29.08.2019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6461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29.08.2019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050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29.08.2019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23613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29.08.2019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665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29.08.2019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24672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29.08.2019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0365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29.08.2019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46702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7B7810A5-1A13-4087-8DFA-155E6E5B5D73}" type="datetimeFigureOut">
              <a:rPr lang="tr-TR" smtClean="0"/>
              <a:t>29.08.2019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717581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quizlet.com/_542mzt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28281-3783-403A-B1AB-0182A003DF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97508" y="990598"/>
            <a:ext cx="5518066" cy="2268559"/>
          </a:xfrm>
        </p:spPr>
        <p:txBody>
          <a:bodyPr>
            <a:normAutofit fontScale="90000"/>
          </a:bodyPr>
          <a:lstStyle/>
          <a:p>
            <a:r>
              <a:rPr lang="tr-TR" dirty="0">
                <a:cs typeface="Arial"/>
              </a:rPr>
              <a:t>SPRINGBOARD VOCABULARY UNIT 2</a:t>
            </a:r>
            <a:br>
              <a:rPr lang="en-US" dirty="0">
                <a:cs typeface="Arial"/>
              </a:rPr>
            </a:br>
            <a:br>
              <a:rPr lang="en-US" dirty="0">
                <a:cs typeface="Arial"/>
              </a:rPr>
            </a:br>
            <a:r>
              <a:rPr lang="en-US" sz="3600" dirty="0">
                <a:cs typeface="Arial"/>
              </a:rPr>
              <a:t>Get your Springboard, your IR, and that chart from last week where I made you draw all the lines and stuff.</a:t>
            </a:r>
            <a:br>
              <a:rPr lang="en-US" sz="3600" dirty="0">
                <a:cs typeface="Arial"/>
              </a:rPr>
            </a:br>
            <a:r>
              <a:rPr lang="en-US" sz="3600" dirty="0">
                <a:cs typeface="Arial"/>
              </a:rPr>
              <a:t>This one </a:t>
            </a:r>
            <a:r>
              <a:rPr lang="en-US" sz="3600" dirty="0">
                <a:cs typeface="Arial"/>
                <a:sym typeface="Wingdings" panose="05000000000000000000" pitchFamily="2" charset="2"/>
              </a:rPr>
              <a:t></a:t>
            </a:r>
            <a:r>
              <a:rPr lang="en-US" sz="3600" dirty="0">
                <a:cs typeface="Arial"/>
              </a:rPr>
              <a:t> </a:t>
            </a:r>
            <a:r>
              <a:rPr lang="en-US" sz="3600" dirty="0">
                <a:cs typeface="Arial"/>
                <a:sym typeface="Wingdings" panose="05000000000000000000" pitchFamily="2" charset="2"/>
              </a:rPr>
              <a:t> </a:t>
            </a:r>
            <a:endParaRPr lang="tr-T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542EAC-8BF3-4BFD-9891-145BC49409C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DB83C7-F1E4-409E-A20F-898979C77D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0240" y="2168535"/>
            <a:ext cx="3337441" cy="4366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7265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8C2A3-132C-444A-BC33-89009B53E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en-US" sz="5300" dirty="0">
                <a:ea typeface="+mj-lt"/>
                <a:cs typeface="+mj-lt"/>
              </a:rPr>
              <a:t>partisan (n/</a:t>
            </a:r>
            <a:r>
              <a:rPr lang="en-US" sz="5300" dirty="0" err="1">
                <a:ea typeface="+mj-lt"/>
                <a:cs typeface="+mj-lt"/>
              </a:rPr>
              <a:t>adj</a:t>
            </a:r>
            <a:r>
              <a:rPr lang="en-US" sz="5300" dirty="0">
                <a:ea typeface="+mj-lt"/>
                <a:cs typeface="+mj-lt"/>
              </a:rPr>
              <a:t>)</a:t>
            </a:r>
            <a:br>
              <a:rPr lang="en-US" sz="5300" dirty="0">
                <a:cs typeface="Arial"/>
              </a:rPr>
            </a:br>
            <a:br>
              <a:rPr lang="en-US" sz="5300" dirty="0">
                <a:cs typeface="Arial"/>
              </a:rPr>
            </a:br>
            <a:endParaRPr lang="en-US" dirty="0"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A94D44-F72D-4392-8F26-8850A100AD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3600" y="2052116"/>
            <a:ext cx="2435710" cy="30011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cs typeface="Arial"/>
              </a:rPr>
              <a:t>One-sided, prejudiced; committed to a party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774" y="2678279"/>
            <a:ext cx="2143125" cy="2143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733" y="2678280"/>
            <a:ext cx="2676240" cy="214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1017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8C2A3-132C-444A-BC33-89009B53E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7083" y="381584"/>
            <a:ext cx="7958331" cy="1077229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en-US" sz="5300" dirty="0">
                <a:ea typeface="+mj-lt"/>
                <a:cs typeface="+mj-lt"/>
              </a:rPr>
              <a:t>Prestigious (adj</a:t>
            </a:r>
            <a:r>
              <a:rPr lang="en-US" sz="5300" dirty="0">
                <a:cs typeface="Arial"/>
              </a:rPr>
              <a:t>.)</a:t>
            </a:r>
            <a:br>
              <a:rPr lang="en-US" sz="5300" dirty="0">
                <a:cs typeface="Arial"/>
              </a:rPr>
            </a:br>
            <a:br>
              <a:rPr lang="en-US" sz="5300" dirty="0">
                <a:cs typeface="Arial"/>
              </a:rPr>
            </a:br>
            <a:endParaRPr lang="en-US" dirty="0"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A94D44-F72D-4392-8F26-8850A100AD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7293" y="2419490"/>
            <a:ext cx="2928207" cy="274155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>
                <a:cs typeface="Arial"/>
              </a:rPr>
              <a:t>having a highly favorable reputation, commanding respect</a:t>
            </a:r>
          </a:p>
          <a:p>
            <a:pPr marL="0" indent="0">
              <a:buNone/>
            </a:pPr>
            <a:r>
              <a:rPr lang="en-US" sz="3200" dirty="0" err="1">
                <a:cs typeface="Arial"/>
              </a:rPr>
              <a:t>Syn</a:t>
            </a:r>
            <a:r>
              <a:rPr lang="en-US" sz="3200" dirty="0">
                <a:cs typeface="Arial"/>
              </a:rPr>
              <a:t>: reputable, distinguished, eminent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1806" y="2052116"/>
            <a:ext cx="2800350" cy="16287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831" y="3790269"/>
            <a:ext cx="2468876" cy="2452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8535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8C2A3-132C-444A-BC33-89009B53E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en-US" sz="5300" dirty="0">
                <a:ea typeface="+mj-lt"/>
                <a:cs typeface="+mj-lt"/>
              </a:rPr>
              <a:t>querulous (</a:t>
            </a:r>
            <a:r>
              <a:rPr lang="en-US" sz="5300" dirty="0" err="1">
                <a:ea typeface="+mj-lt"/>
                <a:cs typeface="+mj-lt"/>
              </a:rPr>
              <a:t>adj</a:t>
            </a:r>
            <a:r>
              <a:rPr lang="en-US" sz="5300" dirty="0">
                <a:ea typeface="+mj-lt"/>
                <a:cs typeface="+mj-lt"/>
              </a:rPr>
              <a:t>)</a:t>
            </a:r>
            <a:br>
              <a:rPr lang="en-US" sz="5300" dirty="0">
                <a:cs typeface="Arial"/>
              </a:rPr>
            </a:br>
            <a:br>
              <a:rPr lang="en-US" sz="5300" dirty="0">
                <a:cs typeface="Arial"/>
              </a:rPr>
            </a:br>
            <a:endParaRPr lang="en-US" dirty="0"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A94D44-F72D-4392-8F26-8850A100AD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1305" y="2052116"/>
            <a:ext cx="3188005" cy="30011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cs typeface="Arial"/>
              </a:rPr>
              <a:t>Habitually complaining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576" y="3138738"/>
            <a:ext cx="2390775" cy="19145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617" y="1885285"/>
            <a:ext cx="2428875" cy="18859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364" y="4371975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9736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8C2A3-132C-444A-BC33-89009B53E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en-US" sz="5300" dirty="0">
                <a:ea typeface="+mj-lt"/>
                <a:cs typeface="+mj-lt"/>
              </a:rPr>
              <a:t>resistant (</a:t>
            </a:r>
            <a:r>
              <a:rPr lang="en-US" sz="5300" dirty="0" err="1">
                <a:ea typeface="+mj-lt"/>
                <a:cs typeface="+mj-lt"/>
              </a:rPr>
              <a:t>adj</a:t>
            </a:r>
            <a:r>
              <a:rPr lang="en-US" sz="5300" dirty="0">
                <a:ea typeface="+mj-lt"/>
                <a:cs typeface="+mj-lt"/>
              </a:rPr>
              <a:t>)</a:t>
            </a:r>
            <a:br>
              <a:rPr lang="en-US" sz="5300" dirty="0">
                <a:cs typeface="Arial"/>
              </a:rPr>
            </a:br>
            <a:br>
              <a:rPr lang="en-US" sz="5300" dirty="0">
                <a:cs typeface="Arial"/>
              </a:rPr>
            </a:br>
            <a:endParaRPr lang="en-US" dirty="0"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A94D44-F72D-4392-8F26-8850A100AD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1305" y="2052116"/>
            <a:ext cx="3188005" cy="30011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cs typeface="Arial"/>
              </a:rPr>
              <a:t>Having the ability to fight against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794" y="2615041"/>
            <a:ext cx="3413511" cy="24382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5511" y="2983833"/>
            <a:ext cx="2523129" cy="3094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9044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8C2A3-132C-444A-BC33-89009B53E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en-US" sz="5300" dirty="0">
                <a:ea typeface="+mj-lt"/>
                <a:cs typeface="+mj-lt"/>
              </a:rPr>
              <a:t>revered </a:t>
            </a:r>
            <a:r>
              <a:rPr lang="en-US" sz="5300" dirty="0">
                <a:cs typeface="Arial"/>
              </a:rPr>
              <a:t>(verb)</a:t>
            </a:r>
            <a:br>
              <a:rPr lang="en-US" sz="5300" dirty="0">
                <a:cs typeface="Arial"/>
              </a:rPr>
            </a:br>
            <a:br>
              <a:rPr lang="en-US" sz="5300" dirty="0">
                <a:cs typeface="Arial"/>
              </a:rPr>
            </a:br>
            <a:endParaRPr lang="en-US" dirty="0"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A94D44-F72D-4392-8F26-8850A100AD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3600" y="2052116"/>
            <a:ext cx="2435710" cy="37711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cs typeface="Arial"/>
              </a:rPr>
              <a:t>respected or honored</a:t>
            </a:r>
          </a:p>
          <a:p>
            <a:pPr marL="0" indent="0">
              <a:buNone/>
            </a:pPr>
            <a:r>
              <a:rPr lang="en-US" sz="3200" dirty="0" err="1">
                <a:cs typeface="Arial"/>
              </a:rPr>
              <a:t>Syn</a:t>
            </a:r>
            <a:r>
              <a:rPr lang="en-US" sz="3200" dirty="0">
                <a:cs typeface="Arial"/>
              </a:rPr>
              <a:t>: admired, honored, </a:t>
            </a:r>
            <a:r>
              <a:rPr lang="en-US" sz="3200" dirty="0" err="1">
                <a:cs typeface="Arial"/>
              </a:rPr>
              <a:t>esteeemed</a:t>
            </a:r>
            <a:endParaRPr lang="en-US" sz="3200" dirty="0"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235" y="2609850"/>
            <a:ext cx="1895475" cy="24193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2164" y="2609850"/>
            <a:ext cx="284797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0356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8C2A3-132C-444A-BC33-89009B53E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en-US" sz="5300" dirty="0">
                <a:ea typeface="+mj-lt"/>
                <a:cs typeface="+mj-lt"/>
              </a:rPr>
              <a:t>Translucent (</a:t>
            </a:r>
            <a:r>
              <a:rPr lang="en-US" sz="5300" dirty="0" err="1">
                <a:ea typeface="+mj-lt"/>
                <a:cs typeface="+mj-lt"/>
              </a:rPr>
              <a:t>adj</a:t>
            </a:r>
            <a:r>
              <a:rPr lang="en-US" sz="5300" dirty="0">
                <a:ea typeface="+mj-lt"/>
                <a:cs typeface="+mj-lt"/>
              </a:rPr>
              <a:t>)</a:t>
            </a:r>
            <a:br>
              <a:rPr lang="en-US" sz="5300" dirty="0">
                <a:cs typeface="Arial"/>
              </a:rPr>
            </a:br>
            <a:br>
              <a:rPr lang="en-US" sz="5300" dirty="0">
                <a:cs typeface="Arial"/>
              </a:rPr>
            </a:br>
            <a:endParaRPr lang="en-US" dirty="0"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A94D44-F72D-4392-8F26-8850A100AD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1305" y="2052116"/>
            <a:ext cx="3188005" cy="30011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cs typeface="Arial"/>
              </a:rPr>
              <a:t>Allowing light to pass through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742" y="2261185"/>
            <a:ext cx="3108910" cy="31089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2247" y="3552689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9596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8C2A3-132C-444A-BC33-89009B53E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en-US" sz="5300" dirty="0">
                <a:ea typeface="+mj-lt"/>
                <a:cs typeface="+mj-lt"/>
              </a:rPr>
              <a:t>Vicarious (</a:t>
            </a:r>
            <a:r>
              <a:rPr lang="en-US" sz="5300" dirty="0" err="1">
                <a:ea typeface="+mj-lt"/>
                <a:cs typeface="+mj-lt"/>
              </a:rPr>
              <a:t>adj</a:t>
            </a:r>
            <a:r>
              <a:rPr lang="en-US" sz="5300" dirty="0">
                <a:ea typeface="+mj-lt"/>
                <a:cs typeface="+mj-lt"/>
              </a:rPr>
              <a:t>)</a:t>
            </a:r>
            <a:br>
              <a:rPr lang="en-US" sz="5300" dirty="0">
                <a:cs typeface="Arial"/>
              </a:rPr>
            </a:br>
            <a:br>
              <a:rPr lang="en-US" sz="5300" dirty="0">
                <a:cs typeface="Arial"/>
              </a:rPr>
            </a:br>
            <a:endParaRPr lang="en-US" dirty="0"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A94D44-F72D-4392-8F26-8850A100AD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1305" y="2052116"/>
            <a:ext cx="3188005" cy="30011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cs typeface="Arial"/>
              </a:rPr>
              <a:t>Experiencing through another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499" y="3552689"/>
            <a:ext cx="2809875" cy="16287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0364" y="3233601"/>
            <a:ext cx="2009775" cy="226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7512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96AFC-E0ED-4F44-BA29-B79CFA76B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E86419-F391-4107-BE86-EEC6554F5D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u="sng" dirty="0">
                <a:hlinkClick r:id="rId2"/>
              </a:rPr>
              <a:t>https://quizlet.com/_542mzt</a:t>
            </a:r>
            <a:endParaRPr lang="en-US" sz="4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744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3C37D-326E-4876-A9AA-031A6C5BB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5300" dirty="0"/>
              <a:t>Attribute (noun)</a:t>
            </a:r>
            <a:br>
              <a:rPr lang="en-US" sz="5300" dirty="0"/>
            </a:br>
            <a:endParaRPr lang="en-US" sz="53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E5090F-BD74-445C-8711-D5FAB0B6C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8324" y="2185466"/>
            <a:ext cx="3084276" cy="3997828"/>
          </a:xfrm>
        </p:spPr>
        <p:txBody>
          <a:bodyPr/>
          <a:lstStyle/>
          <a:p>
            <a:r>
              <a:rPr lang="en-US" dirty="0"/>
              <a:t>Quality or feature regarded as a characteristic or inherent part of someone or something.</a:t>
            </a:r>
          </a:p>
        </p:txBody>
      </p:sp>
    </p:spTree>
    <p:extLst>
      <p:ext uri="{BB962C8B-B14F-4D97-AF65-F5344CB8AC3E}">
        <p14:creationId xmlns:p14="http://schemas.microsoft.com/office/powerpoint/2010/main" val="3397441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8C2A3-132C-444A-BC33-89009B53E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en-US" sz="5300" dirty="0">
                <a:ea typeface="+mj-lt"/>
                <a:cs typeface="+mj-lt"/>
              </a:rPr>
              <a:t>Disgruntled (</a:t>
            </a:r>
            <a:r>
              <a:rPr lang="en-US" sz="5300" dirty="0" err="1">
                <a:ea typeface="+mj-lt"/>
                <a:cs typeface="+mj-lt"/>
              </a:rPr>
              <a:t>adj</a:t>
            </a:r>
            <a:r>
              <a:rPr lang="en-US" sz="5300" dirty="0">
                <a:ea typeface="+mj-lt"/>
                <a:cs typeface="+mj-lt"/>
              </a:rPr>
              <a:t>)</a:t>
            </a:r>
            <a:br>
              <a:rPr lang="en-US" sz="5300" dirty="0">
                <a:cs typeface="Arial"/>
              </a:rPr>
            </a:br>
            <a:br>
              <a:rPr lang="en-US" sz="5300" dirty="0">
                <a:cs typeface="Arial"/>
              </a:rPr>
            </a:br>
            <a:endParaRPr lang="en-US" dirty="0"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A94D44-F72D-4392-8F26-8850A100AD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1305" y="2052116"/>
            <a:ext cx="3188005" cy="30011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cs typeface="Arial"/>
              </a:rPr>
              <a:t>Angry or dissatisfied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316" y="3288631"/>
            <a:ext cx="2907478" cy="20846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984" y="3288631"/>
            <a:ext cx="3187956" cy="2023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700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8C2A3-132C-444A-BC33-89009B53E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en-US" sz="5300" dirty="0">
                <a:cs typeface="Arial"/>
              </a:rPr>
              <a:t>facilitate (verb)</a:t>
            </a:r>
            <a:br>
              <a:rPr lang="en-US" sz="5300" dirty="0">
                <a:cs typeface="Arial"/>
              </a:rPr>
            </a:br>
            <a:br>
              <a:rPr lang="en-US" sz="5300" dirty="0">
                <a:cs typeface="Arial"/>
              </a:rPr>
            </a:br>
            <a:endParaRPr lang="en-US"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A94D44-F72D-4392-8F26-8850A100AD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3599" y="2052116"/>
            <a:ext cx="2575429" cy="375512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200" dirty="0">
                <a:cs typeface="Arial"/>
              </a:rPr>
              <a:t>to make easier; to assist</a:t>
            </a:r>
          </a:p>
          <a:p>
            <a:pPr marL="0" indent="0">
              <a:buNone/>
            </a:pPr>
            <a:r>
              <a:rPr lang="en-US" sz="3200" dirty="0">
                <a:cs typeface="Arial"/>
              </a:rPr>
              <a:t>Synonyms: ease, expedite, streamline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1350" y="3021112"/>
            <a:ext cx="1914525" cy="23907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709" y="2633526"/>
            <a:ext cx="249555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17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8C2A3-132C-444A-BC33-89009B53E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en-US" sz="5300" dirty="0">
                <a:ea typeface="+mj-lt"/>
                <a:cs typeface="+mj-lt"/>
              </a:rPr>
              <a:t>Idyllic (</a:t>
            </a:r>
            <a:r>
              <a:rPr lang="en-US" sz="5300" dirty="0" err="1">
                <a:ea typeface="+mj-lt"/>
                <a:cs typeface="+mj-lt"/>
              </a:rPr>
              <a:t>adj</a:t>
            </a:r>
            <a:r>
              <a:rPr lang="en-US" sz="5300" dirty="0">
                <a:ea typeface="+mj-lt"/>
                <a:cs typeface="+mj-lt"/>
              </a:rPr>
              <a:t>)</a:t>
            </a:r>
            <a:br>
              <a:rPr lang="en-US" sz="5300" dirty="0">
                <a:cs typeface="Arial"/>
              </a:rPr>
            </a:br>
            <a:br>
              <a:rPr lang="en-US" sz="5300" dirty="0">
                <a:cs typeface="Arial"/>
              </a:rPr>
            </a:br>
            <a:endParaRPr lang="en-US" dirty="0"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A94D44-F72D-4392-8F26-8850A100AD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3600" y="2052116"/>
            <a:ext cx="2435710" cy="30011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cs typeface="Arial"/>
              </a:rPr>
              <a:t>Naturally peaceful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153" y="2304789"/>
            <a:ext cx="2619375" cy="1743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466" y="4300537"/>
            <a:ext cx="2619375" cy="1743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988" y="4300537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286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8C2A3-132C-444A-BC33-89009B53E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en-US" sz="5300" dirty="0">
                <a:ea typeface="+mj-lt"/>
                <a:cs typeface="+mj-lt"/>
              </a:rPr>
              <a:t>inclination (n)</a:t>
            </a:r>
            <a:br>
              <a:rPr lang="en-US" sz="5300" dirty="0">
                <a:cs typeface="Arial"/>
              </a:rPr>
            </a:br>
            <a:br>
              <a:rPr lang="en-US" sz="5300" dirty="0">
                <a:cs typeface="Arial"/>
              </a:rPr>
            </a:br>
            <a:endParaRPr lang="en-US" dirty="0"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A94D44-F72D-4392-8F26-8850A100AD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3600" y="2052116"/>
            <a:ext cx="2776968" cy="30011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/>
              <a:t>a preference; a tendency to act in a certain way</a:t>
            </a:r>
            <a:endParaRPr lang="en-US" sz="3200" dirty="0"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372" y="2176870"/>
            <a:ext cx="2143125" cy="2143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2527" y="3159542"/>
            <a:ext cx="2466975" cy="1847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223" y="4748212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958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8C2A3-132C-444A-BC33-89009B53E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en-US" sz="5300" dirty="0">
                <a:ea typeface="+mj-lt"/>
                <a:cs typeface="+mj-lt"/>
              </a:rPr>
              <a:t>Insulate (v)</a:t>
            </a:r>
            <a:br>
              <a:rPr lang="en-US" sz="5300" dirty="0">
                <a:cs typeface="Arial"/>
              </a:rPr>
            </a:br>
            <a:br>
              <a:rPr lang="en-US" sz="5300" dirty="0">
                <a:cs typeface="Arial"/>
              </a:rPr>
            </a:br>
            <a:endParaRPr lang="en-US" dirty="0"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A94D44-F72D-4392-8F26-8850A100AD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3600" y="2052116"/>
            <a:ext cx="2435710" cy="3001147"/>
          </a:xfrm>
        </p:spPr>
        <p:txBody>
          <a:bodyPr>
            <a:normAutofit/>
          </a:bodyPr>
          <a:lstStyle/>
          <a:p>
            <a:pPr marL="344170" indent="-344170"/>
            <a:r>
              <a:rPr lang="en-US" sz="3200" dirty="0"/>
              <a:t>To protect from outside influence</a:t>
            </a:r>
            <a:endParaRPr lang="en-US" sz="3200" dirty="0"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767" y="1885285"/>
            <a:ext cx="3181350" cy="14382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262" y="3771965"/>
            <a:ext cx="3090361" cy="2056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174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8C2A3-132C-444A-BC33-89009B53E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en-US" sz="5300" dirty="0">
                <a:ea typeface="+mj-lt"/>
                <a:cs typeface="+mj-lt"/>
              </a:rPr>
              <a:t>matriarch </a:t>
            </a:r>
            <a:r>
              <a:rPr lang="en-US" sz="5300" dirty="0">
                <a:cs typeface="Arial"/>
              </a:rPr>
              <a:t>(n)</a:t>
            </a:r>
            <a:br>
              <a:rPr lang="en-US" sz="5300" dirty="0">
                <a:cs typeface="Arial"/>
              </a:rPr>
            </a:br>
            <a:br>
              <a:rPr lang="en-US" sz="5300" dirty="0">
                <a:cs typeface="Arial"/>
              </a:rPr>
            </a:br>
            <a:endParaRPr lang="en-US" dirty="0"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A94D44-F72D-4392-8F26-8850A100AD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3599" y="2052116"/>
            <a:ext cx="2167369" cy="372304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>
                <a:cs typeface="Arial"/>
              </a:rPr>
              <a:t>A woman who is the head of the family or tribe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9979" y="2052116"/>
            <a:ext cx="2586956" cy="38804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9992" y="2302873"/>
            <a:ext cx="2222903" cy="2171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7393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8C2A3-132C-444A-BC33-89009B53E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en-US" sz="5300" dirty="0">
                <a:ea typeface="+mj-lt"/>
                <a:cs typeface="+mj-lt"/>
              </a:rPr>
              <a:t>oracle (n)</a:t>
            </a:r>
            <a:br>
              <a:rPr lang="en-US" sz="5300" dirty="0">
                <a:cs typeface="Arial"/>
              </a:rPr>
            </a:br>
            <a:br>
              <a:rPr lang="en-US" sz="5300" dirty="0">
                <a:cs typeface="Arial"/>
              </a:rPr>
            </a:br>
            <a:endParaRPr lang="en-US" dirty="0"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A94D44-F72D-4392-8F26-8850A100AD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3600" y="2052116"/>
            <a:ext cx="2435710" cy="258453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/>
              <a:t>someone or something that can predict the future</a:t>
            </a:r>
            <a:endParaRPr lang="en-US" sz="3200" dirty="0"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725" y="3582102"/>
            <a:ext cx="2466975" cy="1847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526" y="1601310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9381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Madison</Template>
  <TotalTime>867</TotalTime>
  <Words>190</Words>
  <Application>Microsoft Office PowerPoint</Application>
  <PresentationFormat>Widescreen</PresentationFormat>
  <Paragraphs>35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MS Shell Dlg 2</vt:lpstr>
      <vt:lpstr>Wingdings</vt:lpstr>
      <vt:lpstr>Wingdings 3</vt:lpstr>
      <vt:lpstr>Madison</vt:lpstr>
      <vt:lpstr>SPRINGBOARD VOCABULARY UNIT 2  Get your Springboard, your IR, and that chart from last week where I made you draw all the lines and stuff. This one   </vt:lpstr>
      <vt:lpstr>Attribute (noun) </vt:lpstr>
      <vt:lpstr>Disgruntled (adj)  </vt:lpstr>
      <vt:lpstr>facilitate (verb)  </vt:lpstr>
      <vt:lpstr>Idyllic (adj)  </vt:lpstr>
      <vt:lpstr>inclination (n)  </vt:lpstr>
      <vt:lpstr>Insulate (v)  </vt:lpstr>
      <vt:lpstr>matriarch (n)  </vt:lpstr>
      <vt:lpstr>oracle (n)  </vt:lpstr>
      <vt:lpstr>partisan (n/adj)  </vt:lpstr>
      <vt:lpstr>Prestigious (adj.)  </vt:lpstr>
      <vt:lpstr>querulous (adj)  </vt:lpstr>
      <vt:lpstr>resistant (adj)  </vt:lpstr>
      <vt:lpstr>revered (verb)  </vt:lpstr>
      <vt:lpstr>Translucent (adj)  </vt:lpstr>
      <vt:lpstr>Vicarious (adj) 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Annette Tucker</dc:creator>
  <cp:lastModifiedBy>Emily Ellwood</cp:lastModifiedBy>
  <cp:revision>26</cp:revision>
  <dcterms:modified xsi:type="dcterms:W3CDTF">2019-08-29T21:08:49Z</dcterms:modified>
</cp:coreProperties>
</file>