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Roboto Slab"/>
      <p:regular r:id="rId10"/>
      <p:bold r:id="rId11"/>
    </p:embeddedFon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RobotoSlab-bold.fntdata"/><Relationship Id="rId10" Type="http://schemas.openxmlformats.org/officeDocument/2006/relationships/font" Target="fonts/RobotoSlab-regular.fntdata"/><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Italic.fntdata"/><Relationship Id="rId14"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While teachers want to be available to help students before or after school, sometimes there are personal </a:t>
            </a:r>
            <a:r>
              <a:rPr lang="en"/>
              <a:t>commitments</a:t>
            </a:r>
            <a:r>
              <a:rPr lang="en"/>
              <a:t> that make that difficult. Teachers often receive e-mails or other communication outside of school hours but are not always looking at their computer or available to respond right away. Helping students succeed is very important to teachers but making time for family and friends is important as well.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When giving instructions, teachers hope that students are all listening and paying attention; however, many are not paying attention due to their own choices or sometimes issues beyond their control. When students ask questions that have already been answered, teachers feel frustration having to repeat what has already been said.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Teachers may be “the boss” inside of the classroom and in the hallways but teachers have bosses too! Ms. Stewart is in charge of ensuring Hillgrove runs smoothly and she has to make many decisions about how to best accomplish that. Luckily for the teachers (and students), Ms. Stewart has decided not to change the dress code we had last year so teachers can still wear jeans on Thursdays AND Fridays!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0" y="712574"/>
            <a:ext cx="5783400" cy="1933800"/>
          </a:xfrm>
          <a:prstGeom prst="rect">
            <a:avLst/>
          </a:prstGeom>
        </p:spPr>
        <p:txBody>
          <a:bodyPr anchorCtr="0" anchor="b" bIns="91425" lIns="91425" rIns="91425" tIns="91425">
            <a:noAutofit/>
          </a:bodyPr>
          <a:lstStyle/>
          <a:p>
            <a:pPr lvl="0">
              <a:spcBef>
                <a:spcPts val="0"/>
              </a:spcBef>
              <a:buNone/>
            </a:pPr>
            <a:r>
              <a:rPr lang="en"/>
              <a:t>The </a:t>
            </a:r>
          </a:p>
          <a:p>
            <a:pPr lvl="0">
              <a:spcBef>
                <a:spcPts val="0"/>
              </a:spcBef>
              <a:buNone/>
            </a:pPr>
            <a:r>
              <a:rPr lang="en"/>
              <a:t>Hillgrove Teacher Culture</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By: The Hillgrove 10th Lit Team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263300" y="265650"/>
            <a:ext cx="8737500" cy="723000"/>
          </a:xfrm>
          <a:prstGeom prst="rect">
            <a:avLst/>
          </a:prstGeom>
        </p:spPr>
        <p:txBody>
          <a:bodyPr anchorCtr="0" anchor="b" bIns="91425" lIns="91425" rIns="91425" tIns="91425">
            <a:noAutofit/>
          </a:bodyPr>
          <a:lstStyle/>
          <a:p>
            <a:pPr lvl="0">
              <a:spcBef>
                <a:spcPts val="0"/>
              </a:spcBef>
              <a:buNone/>
            </a:pPr>
            <a:r>
              <a:rPr lang="en" sz="2800"/>
              <a:t>Teachers have lives outside of school just like you. </a:t>
            </a:r>
          </a:p>
        </p:txBody>
      </p:sp>
      <p:pic>
        <p:nvPicPr>
          <p:cNvPr id="70" name="Shape 70"/>
          <p:cNvPicPr preferRelativeResize="0"/>
          <p:nvPr/>
        </p:nvPicPr>
        <p:blipFill rotWithShape="1">
          <a:blip r:embed="rId3">
            <a:alphaModFix/>
          </a:blip>
          <a:srcRect b="13295" l="0" r="57233" t="14720"/>
          <a:stretch/>
        </p:blipFill>
        <p:spPr>
          <a:xfrm>
            <a:off x="3928500" y="1363349"/>
            <a:ext cx="1609875" cy="3459602"/>
          </a:xfrm>
          <a:prstGeom prst="rect">
            <a:avLst/>
          </a:prstGeom>
          <a:noFill/>
          <a:ln>
            <a:noFill/>
          </a:ln>
        </p:spPr>
      </p:pic>
      <p:sp>
        <p:nvSpPr>
          <p:cNvPr id="71" name="Shape 71"/>
          <p:cNvSpPr txBox="1"/>
          <p:nvPr/>
        </p:nvSpPr>
        <p:spPr>
          <a:xfrm>
            <a:off x="187500" y="1292425"/>
            <a:ext cx="3741000" cy="3726000"/>
          </a:xfrm>
          <a:prstGeom prst="rect">
            <a:avLst/>
          </a:prstGeom>
          <a:noFill/>
          <a:ln>
            <a:noFill/>
          </a:ln>
        </p:spPr>
        <p:txBody>
          <a:bodyPr anchorCtr="0" anchor="t" bIns="91425" lIns="91425" rIns="91425" tIns="91425">
            <a:noAutofit/>
          </a:bodyPr>
          <a:lstStyle/>
          <a:p>
            <a:pPr lvl="0" rtl="0" algn="ctr">
              <a:spcBef>
                <a:spcPts val="0"/>
              </a:spcBef>
              <a:buNone/>
            </a:pPr>
            <a:r>
              <a:rPr b="1" lang="en" sz="1600">
                <a:solidFill>
                  <a:srgbClr val="CFE2F3"/>
                </a:solidFill>
                <a:latin typeface="Comic Sans MS"/>
                <a:ea typeface="Comic Sans MS"/>
                <a:cs typeface="Comic Sans MS"/>
                <a:sym typeface="Comic Sans MS"/>
              </a:rPr>
              <a:t>Saw My Teacher On A Saturday</a:t>
            </a:r>
          </a:p>
          <a:p>
            <a:pPr lvl="0" rtl="0" algn="ctr">
              <a:spcBef>
                <a:spcPts val="0"/>
              </a:spcBef>
              <a:buNone/>
            </a:pPr>
            <a:r>
              <a:t/>
            </a:r>
            <a:endParaRPr>
              <a:solidFill>
                <a:srgbClr val="CFE2F3"/>
              </a:solidFill>
              <a:latin typeface="Comic Sans MS"/>
              <a:ea typeface="Comic Sans MS"/>
              <a:cs typeface="Comic Sans MS"/>
              <a:sym typeface="Comic Sans MS"/>
            </a:endParaRPr>
          </a:p>
          <a:p>
            <a:pPr lvl="0" algn="ctr">
              <a:spcBef>
                <a:spcPts val="0"/>
              </a:spcBef>
              <a:buNone/>
            </a:pPr>
            <a:r>
              <a:rPr lang="en">
                <a:solidFill>
                  <a:srgbClr val="CFE2F3"/>
                </a:solidFill>
                <a:latin typeface="Comic Sans MS"/>
                <a:ea typeface="Comic Sans MS"/>
                <a:cs typeface="Comic Sans MS"/>
                <a:sym typeface="Comic Sans MS"/>
              </a:rPr>
              <a:t>Saw my teacher on a Saturday!</a:t>
            </a:r>
          </a:p>
          <a:p>
            <a:pPr lvl="0" algn="ctr">
              <a:spcBef>
                <a:spcPts val="0"/>
              </a:spcBef>
              <a:buNone/>
            </a:pPr>
            <a:r>
              <a:rPr lang="en">
                <a:solidFill>
                  <a:srgbClr val="CFE2F3"/>
                </a:solidFill>
                <a:latin typeface="Comic Sans MS"/>
                <a:ea typeface="Comic Sans MS"/>
                <a:cs typeface="Comic Sans MS"/>
                <a:sym typeface="Comic Sans MS"/>
              </a:rPr>
              <a:t>I can’t believe it’s true!</a:t>
            </a:r>
          </a:p>
          <a:p>
            <a:pPr lvl="0" algn="ctr">
              <a:spcBef>
                <a:spcPts val="0"/>
              </a:spcBef>
              <a:buNone/>
            </a:pPr>
            <a:r>
              <a:rPr lang="en">
                <a:solidFill>
                  <a:srgbClr val="CFE2F3"/>
                </a:solidFill>
                <a:latin typeface="Comic Sans MS"/>
                <a:ea typeface="Comic Sans MS"/>
                <a:cs typeface="Comic Sans MS"/>
                <a:sym typeface="Comic Sans MS"/>
              </a:rPr>
              <a:t>I saw her buying groceries,</a:t>
            </a:r>
          </a:p>
          <a:p>
            <a:pPr lvl="0" algn="ctr">
              <a:spcBef>
                <a:spcPts val="0"/>
              </a:spcBef>
              <a:buNone/>
            </a:pPr>
            <a:r>
              <a:rPr lang="en">
                <a:solidFill>
                  <a:srgbClr val="CFE2F3"/>
                </a:solidFill>
                <a:latin typeface="Comic Sans MS"/>
                <a:ea typeface="Comic Sans MS"/>
                <a:cs typeface="Comic Sans MS"/>
                <a:sym typeface="Comic Sans MS"/>
              </a:rPr>
              <a:t>like normal people do!</a:t>
            </a:r>
          </a:p>
          <a:p>
            <a:pPr lvl="0" algn="ctr">
              <a:spcBef>
                <a:spcPts val="0"/>
              </a:spcBef>
              <a:buNone/>
            </a:pPr>
            <a:r>
              <a:t/>
            </a:r>
            <a:endParaRPr>
              <a:solidFill>
                <a:srgbClr val="CFE2F3"/>
              </a:solidFill>
              <a:latin typeface="Comic Sans MS"/>
              <a:ea typeface="Comic Sans MS"/>
              <a:cs typeface="Comic Sans MS"/>
              <a:sym typeface="Comic Sans MS"/>
            </a:endParaRPr>
          </a:p>
          <a:p>
            <a:pPr indent="0" lvl="0" marL="0" algn="ctr">
              <a:spcBef>
                <a:spcPts val="0"/>
              </a:spcBef>
              <a:buNone/>
            </a:pPr>
            <a:r>
              <a:rPr lang="en">
                <a:solidFill>
                  <a:srgbClr val="CFE2F3"/>
                </a:solidFill>
                <a:latin typeface="Comic Sans MS"/>
                <a:ea typeface="Comic Sans MS"/>
                <a:cs typeface="Comic Sans MS"/>
                <a:sym typeface="Comic Sans MS"/>
              </a:rPr>
              <a:t>She reached for bread and turned around,</a:t>
            </a:r>
          </a:p>
          <a:p>
            <a:pPr lvl="0" algn="ctr">
              <a:spcBef>
                <a:spcPts val="0"/>
              </a:spcBef>
              <a:buNone/>
            </a:pPr>
            <a:r>
              <a:rPr lang="en">
                <a:solidFill>
                  <a:srgbClr val="CFE2F3"/>
                </a:solidFill>
                <a:latin typeface="Comic Sans MS"/>
                <a:ea typeface="Comic Sans MS"/>
                <a:cs typeface="Comic Sans MS"/>
                <a:sym typeface="Comic Sans MS"/>
              </a:rPr>
              <a:t>and then she caught my eye.</a:t>
            </a:r>
          </a:p>
          <a:p>
            <a:pPr lvl="0" algn="ctr">
              <a:spcBef>
                <a:spcPts val="0"/>
              </a:spcBef>
              <a:buNone/>
            </a:pPr>
            <a:r>
              <a:rPr lang="en">
                <a:solidFill>
                  <a:srgbClr val="CFE2F3"/>
                </a:solidFill>
                <a:latin typeface="Comic Sans MS"/>
                <a:ea typeface="Comic Sans MS"/>
                <a:cs typeface="Comic Sans MS"/>
                <a:sym typeface="Comic Sans MS"/>
              </a:rPr>
              <a:t>She gave a smile and said, “Hello.”</a:t>
            </a:r>
          </a:p>
          <a:p>
            <a:pPr lvl="0" algn="ctr">
              <a:spcBef>
                <a:spcPts val="0"/>
              </a:spcBef>
              <a:buNone/>
            </a:pPr>
            <a:r>
              <a:rPr lang="en">
                <a:solidFill>
                  <a:srgbClr val="CFE2F3"/>
                </a:solidFill>
                <a:latin typeface="Comic Sans MS"/>
                <a:ea typeface="Comic Sans MS"/>
                <a:cs typeface="Comic Sans MS"/>
                <a:sym typeface="Comic Sans MS"/>
              </a:rPr>
              <a:t>I thought that I would die!</a:t>
            </a:r>
          </a:p>
          <a:p>
            <a:pPr lvl="0" algn="ctr">
              <a:spcBef>
                <a:spcPts val="0"/>
              </a:spcBef>
              <a:buNone/>
            </a:pPr>
            <a:r>
              <a:t/>
            </a:r>
            <a:endParaRPr>
              <a:solidFill>
                <a:srgbClr val="CFE2F3"/>
              </a:solidFill>
              <a:latin typeface="Comic Sans MS"/>
              <a:ea typeface="Comic Sans MS"/>
              <a:cs typeface="Comic Sans MS"/>
              <a:sym typeface="Comic Sans MS"/>
            </a:endParaRPr>
          </a:p>
          <a:p>
            <a:pPr lvl="0" algn="ctr">
              <a:spcBef>
                <a:spcPts val="0"/>
              </a:spcBef>
              <a:buNone/>
            </a:pPr>
            <a:r>
              <a:rPr lang="en">
                <a:solidFill>
                  <a:srgbClr val="CFE2F3"/>
                </a:solidFill>
                <a:latin typeface="Comic Sans MS"/>
                <a:ea typeface="Comic Sans MS"/>
                <a:cs typeface="Comic Sans MS"/>
                <a:sym typeface="Comic Sans MS"/>
              </a:rPr>
              <a:t>“Oh, hi…hello, Miss Appleton,”</a:t>
            </a:r>
          </a:p>
          <a:p>
            <a:pPr lvl="0" algn="ctr">
              <a:spcBef>
                <a:spcPts val="0"/>
              </a:spcBef>
              <a:buNone/>
            </a:pPr>
            <a:r>
              <a:rPr lang="en">
                <a:solidFill>
                  <a:srgbClr val="CFE2F3"/>
                </a:solidFill>
                <a:latin typeface="Comic Sans MS"/>
                <a:ea typeface="Comic Sans MS"/>
                <a:cs typeface="Comic Sans MS"/>
                <a:sym typeface="Comic Sans MS"/>
              </a:rPr>
              <a:t>I mumbled like a fool.</a:t>
            </a:r>
          </a:p>
          <a:p>
            <a:pPr lvl="0" algn="ctr">
              <a:spcBef>
                <a:spcPts val="0"/>
              </a:spcBef>
              <a:buNone/>
            </a:pPr>
            <a:r>
              <a:rPr lang="en">
                <a:solidFill>
                  <a:srgbClr val="CFE2F3"/>
                </a:solidFill>
                <a:latin typeface="Comic Sans MS"/>
                <a:ea typeface="Comic Sans MS"/>
                <a:cs typeface="Comic Sans MS"/>
                <a:sym typeface="Comic Sans MS"/>
              </a:rPr>
              <a:t>I guess I thought that teacher types</a:t>
            </a:r>
          </a:p>
          <a:p>
            <a:pPr lvl="0" algn="ctr">
              <a:spcBef>
                <a:spcPts val="0"/>
              </a:spcBef>
              <a:buNone/>
            </a:pPr>
            <a:r>
              <a:rPr lang="en">
                <a:solidFill>
                  <a:srgbClr val="CFE2F3"/>
                </a:solidFill>
                <a:latin typeface="Comic Sans MS"/>
                <a:ea typeface="Comic Sans MS"/>
                <a:cs typeface="Comic Sans MS"/>
                <a:sym typeface="Comic Sans MS"/>
              </a:rPr>
              <a:t>spend all their time at school.</a:t>
            </a:r>
          </a:p>
        </p:txBody>
      </p:sp>
      <p:sp>
        <p:nvSpPr>
          <p:cNvPr id="72" name="Shape 72"/>
          <p:cNvSpPr txBox="1"/>
          <p:nvPr/>
        </p:nvSpPr>
        <p:spPr>
          <a:xfrm>
            <a:off x="5508050" y="1292425"/>
            <a:ext cx="3492900" cy="3675600"/>
          </a:xfrm>
          <a:prstGeom prst="rect">
            <a:avLst/>
          </a:prstGeom>
          <a:noFill/>
          <a:ln>
            <a:noFill/>
          </a:ln>
        </p:spPr>
        <p:txBody>
          <a:bodyPr anchorCtr="0" anchor="t" bIns="91425" lIns="91425" rIns="91425" tIns="91425">
            <a:noAutofit/>
          </a:bodyPr>
          <a:lstStyle/>
          <a:p>
            <a:pPr lvl="0" algn="ctr">
              <a:spcBef>
                <a:spcPts val="0"/>
              </a:spcBef>
              <a:buNone/>
            </a:pPr>
            <a:r>
              <a:rPr lang="en">
                <a:solidFill>
                  <a:srgbClr val="CFE2F3"/>
                </a:solidFill>
                <a:latin typeface="Comic Sans MS"/>
                <a:ea typeface="Comic Sans MS"/>
                <a:cs typeface="Comic Sans MS"/>
                <a:sym typeface="Comic Sans MS"/>
              </a:rPr>
              <a:t>To make the situation worse,</a:t>
            </a:r>
          </a:p>
          <a:p>
            <a:pPr lvl="0" algn="ctr">
              <a:spcBef>
                <a:spcPts val="0"/>
              </a:spcBef>
              <a:buNone/>
            </a:pPr>
            <a:r>
              <a:rPr lang="en">
                <a:solidFill>
                  <a:srgbClr val="CFE2F3"/>
                </a:solidFill>
                <a:latin typeface="Comic Sans MS"/>
                <a:ea typeface="Comic Sans MS"/>
                <a:cs typeface="Comic Sans MS"/>
                <a:sym typeface="Comic Sans MS"/>
              </a:rPr>
              <a:t>my mom was at my side.</a:t>
            </a:r>
          </a:p>
          <a:p>
            <a:pPr lvl="0" algn="ctr">
              <a:spcBef>
                <a:spcPts val="0"/>
              </a:spcBef>
              <a:buNone/>
            </a:pPr>
            <a:r>
              <a:rPr lang="en">
                <a:solidFill>
                  <a:srgbClr val="CFE2F3"/>
                </a:solidFill>
                <a:latin typeface="Comic Sans MS"/>
                <a:ea typeface="Comic Sans MS"/>
                <a:cs typeface="Comic Sans MS"/>
                <a:sym typeface="Comic Sans MS"/>
              </a:rPr>
              <a:t>So many rows of jars and cans.</a:t>
            </a:r>
          </a:p>
          <a:p>
            <a:pPr lvl="0" algn="ctr">
              <a:spcBef>
                <a:spcPts val="0"/>
              </a:spcBef>
              <a:buNone/>
            </a:pPr>
            <a:r>
              <a:rPr lang="en">
                <a:solidFill>
                  <a:srgbClr val="CFE2F3"/>
                </a:solidFill>
                <a:latin typeface="Comic Sans MS"/>
                <a:ea typeface="Comic Sans MS"/>
                <a:cs typeface="Comic Sans MS"/>
                <a:sym typeface="Comic Sans MS"/>
              </a:rPr>
              <a:t>So little room to hide.</a:t>
            </a:r>
          </a:p>
          <a:p>
            <a:pPr lvl="0" algn="ctr">
              <a:spcBef>
                <a:spcPts val="0"/>
              </a:spcBef>
              <a:buNone/>
            </a:pPr>
            <a:r>
              <a:t/>
            </a:r>
            <a:endParaRPr>
              <a:solidFill>
                <a:srgbClr val="CFE2F3"/>
              </a:solidFill>
              <a:latin typeface="Comic Sans MS"/>
              <a:ea typeface="Comic Sans MS"/>
              <a:cs typeface="Comic Sans MS"/>
              <a:sym typeface="Comic Sans MS"/>
            </a:endParaRPr>
          </a:p>
          <a:p>
            <a:pPr lvl="0" algn="ctr">
              <a:spcBef>
                <a:spcPts val="0"/>
              </a:spcBef>
              <a:buNone/>
            </a:pPr>
            <a:r>
              <a:rPr lang="en">
                <a:solidFill>
                  <a:srgbClr val="CFE2F3"/>
                </a:solidFill>
                <a:latin typeface="Comic Sans MS"/>
                <a:ea typeface="Comic Sans MS"/>
                <a:cs typeface="Comic Sans MS"/>
                <a:sym typeface="Comic Sans MS"/>
              </a:rPr>
              <a:t>Oh please, I thought, don’t tell my mom</a:t>
            </a:r>
          </a:p>
          <a:p>
            <a:pPr lvl="0" algn="ctr">
              <a:spcBef>
                <a:spcPts val="0"/>
              </a:spcBef>
              <a:buNone/>
            </a:pPr>
            <a:r>
              <a:rPr lang="en">
                <a:solidFill>
                  <a:srgbClr val="CFE2F3"/>
                </a:solidFill>
                <a:latin typeface="Comic Sans MS"/>
                <a:ea typeface="Comic Sans MS"/>
                <a:cs typeface="Comic Sans MS"/>
                <a:sym typeface="Comic Sans MS"/>
              </a:rPr>
              <a:t>what I did yesterday!</a:t>
            </a:r>
          </a:p>
          <a:p>
            <a:pPr lvl="0" algn="ctr">
              <a:spcBef>
                <a:spcPts val="0"/>
              </a:spcBef>
              <a:buNone/>
            </a:pPr>
            <a:r>
              <a:rPr lang="en">
                <a:solidFill>
                  <a:srgbClr val="CFE2F3"/>
                </a:solidFill>
                <a:latin typeface="Comic Sans MS"/>
                <a:ea typeface="Comic Sans MS"/>
                <a:cs typeface="Comic Sans MS"/>
                <a:sym typeface="Comic Sans MS"/>
              </a:rPr>
              <a:t>I closed my eyes and held my breath</a:t>
            </a:r>
          </a:p>
          <a:p>
            <a:pPr lvl="0" algn="ctr">
              <a:spcBef>
                <a:spcPts val="0"/>
              </a:spcBef>
              <a:buNone/>
            </a:pPr>
            <a:r>
              <a:rPr lang="en">
                <a:solidFill>
                  <a:srgbClr val="CFE2F3"/>
                </a:solidFill>
                <a:latin typeface="Comic Sans MS"/>
                <a:ea typeface="Comic Sans MS"/>
                <a:cs typeface="Comic Sans MS"/>
                <a:sym typeface="Comic Sans MS"/>
              </a:rPr>
              <a:t>and hoped she’d go away.</a:t>
            </a:r>
          </a:p>
          <a:p>
            <a:pPr lvl="0" algn="ctr">
              <a:spcBef>
                <a:spcPts val="0"/>
              </a:spcBef>
              <a:buNone/>
            </a:pPr>
            <a:r>
              <a:t/>
            </a:r>
            <a:endParaRPr>
              <a:solidFill>
                <a:srgbClr val="CFE2F3"/>
              </a:solidFill>
              <a:latin typeface="Comic Sans MS"/>
              <a:ea typeface="Comic Sans MS"/>
              <a:cs typeface="Comic Sans MS"/>
              <a:sym typeface="Comic Sans MS"/>
            </a:endParaRPr>
          </a:p>
          <a:p>
            <a:pPr lvl="0" algn="ctr">
              <a:spcBef>
                <a:spcPts val="0"/>
              </a:spcBef>
              <a:buNone/>
            </a:pPr>
            <a:r>
              <a:rPr lang="en">
                <a:solidFill>
                  <a:srgbClr val="CFE2F3"/>
                </a:solidFill>
                <a:latin typeface="Comic Sans MS"/>
                <a:ea typeface="Comic Sans MS"/>
                <a:cs typeface="Comic Sans MS"/>
                <a:sym typeface="Comic Sans MS"/>
              </a:rPr>
              <a:t>Some people think it’s fine to let</a:t>
            </a:r>
          </a:p>
          <a:p>
            <a:pPr lvl="0" algn="ctr">
              <a:spcBef>
                <a:spcPts val="0"/>
              </a:spcBef>
              <a:buNone/>
            </a:pPr>
            <a:r>
              <a:rPr lang="en">
                <a:solidFill>
                  <a:srgbClr val="CFE2F3"/>
                </a:solidFill>
                <a:latin typeface="Comic Sans MS"/>
                <a:ea typeface="Comic Sans MS"/>
                <a:cs typeface="Comic Sans MS"/>
                <a:sym typeface="Comic Sans MS"/>
              </a:rPr>
              <a:t>our teachers walk about.</a:t>
            </a:r>
          </a:p>
          <a:p>
            <a:pPr lvl="0" algn="ctr">
              <a:spcBef>
                <a:spcPts val="0"/>
              </a:spcBef>
              <a:buNone/>
            </a:pPr>
            <a:r>
              <a:rPr lang="en">
                <a:solidFill>
                  <a:srgbClr val="CFE2F3"/>
                </a:solidFill>
                <a:latin typeface="Comic Sans MS"/>
                <a:ea typeface="Comic Sans MS"/>
                <a:cs typeface="Comic Sans MS"/>
                <a:sym typeface="Comic Sans MS"/>
              </a:rPr>
              <a:t>But when it comes to Saturdays,</a:t>
            </a:r>
          </a:p>
          <a:p>
            <a:pPr lvl="0" rtl="0" algn="ctr">
              <a:spcBef>
                <a:spcPts val="0"/>
              </a:spcBef>
              <a:buNone/>
            </a:pPr>
            <a:r>
              <a:rPr lang="en">
                <a:solidFill>
                  <a:srgbClr val="CFE2F3"/>
                </a:solidFill>
                <a:latin typeface="Comic Sans MS"/>
                <a:ea typeface="Comic Sans MS"/>
                <a:cs typeface="Comic Sans MS"/>
                <a:sym typeface="Comic Sans MS"/>
              </a:rPr>
              <a:t>they shouldn’t let them out!</a:t>
            </a:r>
          </a:p>
          <a:p>
            <a:pPr lvl="0" rtl="0" algn="ctr">
              <a:spcBef>
                <a:spcPts val="0"/>
              </a:spcBef>
              <a:buNone/>
            </a:pPr>
            <a:r>
              <a:t/>
            </a:r>
            <a:endParaRPr>
              <a:solidFill>
                <a:srgbClr val="CFE2F3"/>
              </a:solidFill>
              <a:latin typeface="Comic Sans MS"/>
              <a:ea typeface="Comic Sans MS"/>
              <a:cs typeface="Comic Sans MS"/>
              <a:sym typeface="Comic Sans MS"/>
            </a:endParaRPr>
          </a:p>
          <a:p>
            <a:pPr lvl="0" rtl="0" algn="ctr">
              <a:spcBef>
                <a:spcPts val="0"/>
              </a:spcBef>
              <a:buNone/>
            </a:pPr>
            <a:r>
              <a:rPr lang="en">
                <a:solidFill>
                  <a:srgbClr val="CFE2F3"/>
                </a:solidFill>
                <a:latin typeface="Comic Sans MS"/>
                <a:ea typeface="Comic Sans MS"/>
                <a:cs typeface="Comic Sans MS"/>
                <a:sym typeface="Comic Sans MS"/>
              </a:rPr>
              <a:t>By: Dave Crawley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Teachers must endure repetitive comments and questions.</a:t>
            </a:r>
          </a:p>
        </p:txBody>
      </p:sp>
      <p:pic>
        <p:nvPicPr>
          <p:cNvPr id="78" name="Shape 78"/>
          <p:cNvPicPr preferRelativeResize="0"/>
          <p:nvPr/>
        </p:nvPicPr>
        <p:blipFill>
          <a:blip r:embed="rId3">
            <a:alphaModFix/>
          </a:blip>
          <a:stretch>
            <a:fillRect/>
          </a:stretch>
        </p:blipFill>
        <p:spPr>
          <a:xfrm>
            <a:off x="4083775" y="1129550"/>
            <a:ext cx="4672325" cy="3799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87900" y="594300"/>
            <a:ext cx="8368200" cy="1031700"/>
          </a:xfrm>
          <a:prstGeom prst="rect">
            <a:avLst/>
          </a:prstGeom>
        </p:spPr>
        <p:txBody>
          <a:bodyPr anchorCtr="0" anchor="b" bIns="91425" lIns="91425" rIns="91425" tIns="91425">
            <a:noAutofit/>
          </a:bodyPr>
          <a:lstStyle/>
          <a:p>
            <a:pPr lvl="0">
              <a:spcBef>
                <a:spcPts val="0"/>
              </a:spcBef>
              <a:buNone/>
            </a:pPr>
            <a:r>
              <a:rPr lang="en" sz="2400"/>
              <a:t>The most prominent figure for Hillgrove teachers is Ms. Angela Stewart, because she is the principal, and therefore in charge of when we get to wear jeans.</a:t>
            </a:r>
          </a:p>
        </p:txBody>
      </p:sp>
      <p:sp>
        <p:nvSpPr>
          <p:cNvPr id="84" name="Shape 84"/>
          <p:cNvSpPr txBox="1"/>
          <p:nvPr>
            <p:ph idx="1" type="body"/>
          </p:nvPr>
        </p:nvSpPr>
        <p:spPr>
          <a:xfrm>
            <a:off x="110400" y="1626000"/>
            <a:ext cx="8645700" cy="3517500"/>
          </a:xfrm>
          <a:prstGeom prst="rect">
            <a:avLst/>
          </a:prstGeom>
        </p:spPr>
        <p:txBody>
          <a:bodyPr anchorCtr="0" anchor="t" bIns="91425" lIns="91425" rIns="91425" tIns="91425">
            <a:noAutofit/>
          </a:bodyPr>
          <a:lstStyle/>
          <a:p>
            <a:pPr lvl="0">
              <a:spcBef>
                <a:spcPts val="0"/>
              </a:spcBef>
              <a:buNone/>
            </a:pPr>
            <a:r>
              <a:t/>
            </a:r>
            <a:endParaRPr/>
          </a:p>
        </p:txBody>
      </p:sp>
      <p:pic>
        <p:nvPicPr>
          <p:cNvPr id="85" name="Shape 85"/>
          <p:cNvPicPr preferRelativeResize="0"/>
          <p:nvPr/>
        </p:nvPicPr>
        <p:blipFill>
          <a:blip r:embed="rId3">
            <a:alphaModFix/>
          </a:blip>
          <a:stretch>
            <a:fillRect/>
          </a:stretch>
        </p:blipFill>
        <p:spPr>
          <a:xfrm>
            <a:off x="5412962" y="1922187"/>
            <a:ext cx="2181225" cy="2314575"/>
          </a:xfrm>
          <a:prstGeom prst="rect">
            <a:avLst/>
          </a:prstGeom>
          <a:noFill/>
          <a:ln>
            <a:noFill/>
          </a:ln>
        </p:spPr>
      </p:pic>
      <p:pic>
        <p:nvPicPr>
          <p:cNvPr id="86" name="Shape 86"/>
          <p:cNvPicPr preferRelativeResize="0"/>
          <p:nvPr/>
        </p:nvPicPr>
        <p:blipFill>
          <a:blip r:embed="rId4">
            <a:alphaModFix/>
          </a:blip>
          <a:stretch>
            <a:fillRect/>
          </a:stretch>
        </p:blipFill>
        <p:spPr>
          <a:xfrm>
            <a:off x="1125237" y="2007912"/>
            <a:ext cx="2143125" cy="2143125"/>
          </a:xfrm>
          <a:prstGeom prst="rect">
            <a:avLst/>
          </a:prstGeom>
          <a:noFill/>
          <a:ln>
            <a:noFill/>
          </a:ln>
        </p:spPr>
      </p:pic>
      <p:sp>
        <p:nvSpPr>
          <p:cNvPr id="87" name="Shape 87"/>
          <p:cNvSpPr/>
          <p:nvPr/>
        </p:nvSpPr>
        <p:spPr>
          <a:xfrm>
            <a:off x="308690" y="2060225"/>
            <a:ext cx="3885225" cy="1905800"/>
          </a:xfrm>
          <a:custGeom>
            <a:pathLst>
              <a:path extrusionOk="0" h="76232" w="155409">
                <a:moveTo>
                  <a:pt x="17678" y="0"/>
                </a:moveTo>
                <a:cubicBezTo>
                  <a:pt x="36515" y="662"/>
                  <a:pt x="130776" y="-1104"/>
                  <a:pt x="130703" y="3973"/>
                </a:cubicBezTo>
                <a:cubicBezTo>
                  <a:pt x="130629" y="9050"/>
                  <a:pt x="15323" y="24208"/>
                  <a:pt x="17237" y="30463"/>
                </a:cubicBezTo>
                <a:cubicBezTo>
                  <a:pt x="19150" y="36717"/>
                  <a:pt x="145051" y="37748"/>
                  <a:pt x="142182" y="41501"/>
                </a:cubicBezTo>
                <a:cubicBezTo>
                  <a:pt x="139312" y="45253"/>
                  <a:pt x="165" y="51066"/>
                  <a:pt x="18" y="52980"/>
                </a:cubicBezTo>
                <a:cubicBezTo>
                  <a:pt x="-129" y="54893"/>
                  <a:pt x="140931" y="50699"/>
                  <a:pt x="141299" y="52980"/>
                </a:cubicBezTo>
                <a:cubicBezTo>
                  <a:pt x="141667" y="55261"/>
                  <a:pt x="2373" y="62913"/>
                  <a:pt x="2226" y="66666"/>
                </a:cubicBezTo>
                <a:cubicBezTo>
                  <a:pt x="2078" y="70418"/>
                  <a:pt x="115397" y="74024"/>
                  <a:pt x="140416" y="75496"/>
                </a:cubicBezTo>
                <a:cubicBezTo>
                  <a:pt x="165434" y="76967"/>
                  <a:pt x="150349" y="75496"/>
                  <a:pt x="152336" y="75496"/>
                </a:cubicBezTo>
              </a:path>
            </a:pathLst>
          </a:custGeom>
          <a:noFill/>
          <a:ln cap="flat" cmpd="sng" w="38100">
            <a:solidFill>
              <a:srgbClr val="FF0000"/>
            </a:solidFill>
            <a:prstDash val="solid"/>
            <a:round/>
            <a:headEnd len="lg" w="lg" type="none"/>
            <a:tailEnd len="lg" w="lg" type="none"/>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Reflections (you will provide an answer)</a:t>
            </a:r>
          </a:p>
        </p:txBody>
      </p:sp>
      <p:sp>
        <p:nvSpPr>
          <p:cNvPr id="93" name="Shape 93"/>
          <p:cNvSpPr txBox="1"/>
          <p:nvPr>
            <p:ph idx="1" type="body"/>
          </p:nvPr>
        </p:nvSpPr>
        <p:spPr>
          <a:xfrm>
            <a:off x="387900" y="1489824"/>
            <a:ext cx="8368200" cy="3078900"/>
          </a:xfrm>
          <a:prstGeom prst="rect">
            <a:avLst/>
          </a:prstGeom>
        </p:spPr>
        <p:txBody>
          <a:bodyPr anchorCtr="0" anchor="t" bIns="91425" lIns="91425" rIns="91425" tIns="91425">
            <a:noAutofit/>
          </a:bodyPr>
          <a:lstStyle/>
          <a:p>
            <a:pPr lvl="0" rtl="0">
              <a:lnSpc>
                <a:spcPct val="136363"/>
              </a:lnSpc>
              <a:spcBef>
                <a:spcPts val="0"/>
              </a:spcBef>
              <a:spcAft>
                <a:spcPts val="300"/>
              </a:spcAft>
              <a:buNone/>
            </a:pPr>
            <a:r>
              <a:rPr lang="en" sz="1600">
                <a:solidFill>
                  <a:srgbClr val="FFFFFF"/>
                </a:solidFill>
                <a:latin typeface="Roboto Slab"/>
                <a:ea typeface="Roboto Slab"/>
                <a:cs typeface="Roboto Slab"/>
                <a:sym typeface="Roboto Slab"/>
              </a:rPr>
              <a:t>1)   	Which aspects of your cultural identity were you already aware of before you began this unit, and which did you discover through your study?</a:t>
            </a:r>
          </a:p>
          <a:p>
            <a:pPr lvl="0" rtl="0">
              <a:lnSpc>
                <a:spcPct val="136363"/>
              </a:lnSpc>
              <a:spcBef>
                <a:spcPts val="0"/>
              </a:spcBef>
              <a:spcAft>
                <a:spcPts val="300"/>
              </a:spcAft>
              <a:buNone/>
            </a:pPr>
            <a:r>
              <a:t/>
            </a:r>
            <a:endParaRPr sz="1600">
              <a:solidFill>
                <a:srgbClr val="FFFFFF"/>
              </a:solidFill>
              <a:latin typeface="Roboto Slab"/>
              <a:ea typeface="Roboto Slab"/>
              <a:cs typeface="Roboto Slab"/>
              <a:sym typeface="Roboto Slab"/>
            </a:endParaRPr>
          </a:p>
          <a:p>
            <a:pPr lvl="0" rtl="0">
              <a:lnSpc>
                <a:spcPct val="136363"/>
              </a:lnSpc>
              <a:spcBef>
                <a:spcPts val="0"/>
              </a:spcBef>
              <a:spcAft>
                <a:spcPts val="300"/>
              </a:spcAft>
              <a:buNone/>
            </a:pPr>
            <a:r>
              <a:t/>
            </a:r>
            <a:endParaRPr sz="1600">
              <a:solidFill>
                <a:srgbClr val="FFFFFF"/>
              </a:solidFill>
              <a:latin typeface="Roboto Slab"/>
              <a:ea typeface="Roboto Slab"/>
              <a:cs typeface="Roboto Slab"/>
              <a:sym typeface="Roboto Slab"/>
            </a:endParaRPr>
          </a:p>
          <a:p>
            <a:pPr lvl="0" rtl="0">
              <a:lnSpc>
                <a:spcPct val="136363"/>
              </a:lnSpc>
              <a:spcBef>
                <a:spcPts val="0"/>
              </a:spcBef>
              <a:spcAft>
                <a:spcPts val="300"/>
              </a:spcAft>
              <a:buNone/>
            </a:pPr>
            <a:r>
              <a:rPr lang="en" sz="1600">
                <a:solidFill>
                  <a:srgbClr val="FFFFFF"/>
                </a:solidFill>
                <a:latin typeface="Roboto Slab"/>
                <a:ea typeface="Roboto Slab"/>
                <a:cs typeface="Roboto Slab"/>
                <a:sym typeface="Roboto Slab"/>
              </a:rPr>
              <a:t>2)       What are some of the different cultural heritages represented in your class that you became aware of through class discussions or shared writing?</a:t>
            </a: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